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309" r:id="rId5"/>
    <p:sldId id="320" r:id="rId6"/>
    <p:sldId id="273" r:id="rId7"/>
    <p:sldId id="274" r:id="rId8"/>
    <p:sldId id="275" r:id="rId9"/>
    <p:sldId id="276" r:id="rId10"/>
    <p:sldId id="277" r:id="rId11"/>
    <p:sldId id="278" r:id="rId12"/>
    <p:sldId id="272" r:id="rId13"/>
    <p:sldId id="312" r:id="rId14"/>
    <p:sldId id="313" r:id="rId15"/>
    <p:sldId id="314" r:id="rId16"/>
    <p:sldId id="315" r:id="rId17"/>
    <p:sldId id="316" r:id="rId18"/>
    <p:sldId id="265" r:id="rId19"/>
    <p:sldId id="317" r:id="rId20"/>
    <p:sldId id="318" r:id="rId21"/>
    <p:sldId id="270" r:id="rId22"/>
    <p:sldId id="267" r:id="rId23"/>
    <p:sldId id="319" r:id="rId24"/>
    <p:sldId id="266" r:id="rId25"/>
    <p:sldId id="26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501B99-D81C-4226-9BB7-6D12C34953BC}" v="20" dt="2022-10-03T18:26:50.879"/>
    <p1510:client id="{4774CECE-537D-4047-AFE3-5B3BBAC89994}" vWet="4" dt="2022-10-03T13:29:44.272"/>
    <p1510:client id="{70752561-F1AB-BEC6-8781-C46DE6D8DB9E}" v="3" dt="2023-03-13T18:03:14.078"/>
    <p1510:client id="{75672435-BFD7-C77A-4DE7-D00452A0C123}" v="6" dt="2022-10-04T14:01:20.9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vinder Rodriguez" userId="93440272-e0c6-472d-ac68-99fe77458d05" providerId="ADAL" clId="{37501B99-D81C-4226-9BB7-6D12C34953BC}"/>
    <pc:docChg chg="custSel modSld">
      <pc:chgData name="Devinder Rodriguez" userId="93440272-e0c6-472d-ac68-99fe77458d05" providerId="ADAL" clId="{37501B99-D81C-4226-9BB7-6D12C34953BC}" dt="2022-10-03T18:26:50.879" v="18" actId="207"/>
      <pc:docMkLst>
        <pc:docMk/>
      </pc:docMkLst>
      <pc:sldChg chg="modSp mod">
        <pc:chgData name="Devinder Rodriguez" userId="93440272-e0c6-472d-ac68-99fe77458d05" providerId="ADAL" clId="{37501B99-D81C-4226-9BB7-6D12C34953BC}" dt="2022-10-03T18:26:50.879" v="18" actId="207"/>
        <pc:sldMkLst>
          <pc:docMk/>
          <pc:sldMk cId="3147884623" sldId="273"/>
        </pc:sldMkLst>
        <pc:graphicFrameChg chg="modGraphic">
          <ac:chgData name="Devinder Rodriguez" userId="93440272-e0c6-472d-ac68-99fe77458d05" providerId="ADAL" clId="{37501B99-D81C-4226-9BB7-6D12C34953BC}" dt="2022-10-03T18:26:50.879" v="18" actId="207"/>
          <ac:graphicFrameMkLst>
            <pc:docMk/>
            <pc:sldMk cId="3147884623" sldId="273"/>
            <ac:graphicFrameMk id="4" creationId="{23442375-91F5-4D74-AEC1-A8F9D364CE0A}"/>
          </ac:graphicFrameMkLst>
        </pc:graphicFrameChg>
      </pc:sldChg>
      <pc:sldChg chg="modSp mod">
        <pc:chgData name="Devinder Rodriguez" userId="93440272-e0c6-472d-ac68-99fe77458d05" providerId="ADAL" clId="{37501B99-D81C-4226-9BB7-6D12C34953BC}" dt="2022-10-03T13:29:14.481" v="6" actId="20577"/>
        <pc:sldMkLst>
          <pc:docMk/>
          <pc:sldMk cId="2292789558" sldId="275"/>
        </pc:sldMkLst>
        <pc:spChg chg="mod">
          <ac:chgData name="Devinder Rodriguez" userId="93440272-e0c6-472d-ac68-99fe77458d05" providerId="ADAL" clId="{37501B99-D81C-4226-9BB7-6D12C34953BC}" dt="2022-10-03T13:29:14.481" v="6" actId="20577"/>
          <ac:spMkLst>
            <pc:docMk/>
            <pc:sldMk cId="2292789558" sldId="275"/>
            <ac:spMk id="3" creationId="{5B131399-CAF3-4701-B844-22F928D6353D}"/>
          </ac:spMkLst>
        </pc:spChg>
      </pc:sldChg>
      <pc:sldChg chg="modSp mod">
        <pc:chgData name="Devinder Rodriguez" userId="93440272-e0c6-472d-ac68-99fe77458d05" providerId="ADAL" clId="{37501B99-D81C-4226-9BB7-6D12C34953BC}" dt="2022-10-03T13:52:48.184" v="12" actId="20577"/>
        <pc:sldMkLst>
          <pc:docMk/>
          <pc:sldMk cId="2715585892" sldId="277"/>
        </pc:sldMkLst>
        <pc:spChg chg="mod">
          <ac:chgData name="Devinder Rodriguez" userId="93440272-e0c6-472d-ac68-99fe77458d05" providerId="ADAL" clId="{37501B99-D81C-4226-9BB7-6D12C34953BC}" dt="2022-10-03T13:52:48.184" v="12" actId="20577"/>
          <ac:spMkLst>
            <pc:docMk/>
            <pc:sldMk cId="2715585892" sldId="277"/>
            <ac:spMk id="4" creationId="{E496E287-04C0-4725-A510-99550908B649}"/>
          </ac:spMkLst>
        </pc:spChg>
      </pc:sldChg>
    </pc:docChg>
  </pc:docChgLst>
  <pc:docChgLst>
    <pc:chgData name="Devinder Rodriguez" userId="S::devinder.rodriguez@cobbk12.org::93440272-e0c6-472d-ac68-99fe77458d05" providerId="AD" clId="Web-{75672435-BFD7-C77A-4DE7-D00452A0C123}"/>
    <pc:docChg chg="modSld">
      <pc:chgData name="Devinder Rodriguez" userId="S::devinder.rodriguez@cobbk12.org::93440272-e0c6-472d-ac68-99fe77458d05" providerId="AD" clId="Web-{75672435-BFD7-C77A-4DE7-D00452A0C123}" dt="2022-10-04T14:01:20.912" v="5" actId="20577"/>
      <pc:docMkLst>
        <pc:docMk/>
      </pc:docMkLst>
      <pc:sldChg chg="modSp">
        <pc:chgData name="Devinder Rodriguez" userId="S::devinder.rodriguez@cobbk12.org::93440272-e0c6-472d-ac68-99fe77458d05" providerId="AD" clId="Web-{75672435-BFD7-C77A-4DE7-D00452A0C123}" dt="2022-10-04T14:01:20.912" v="5" actId="20577"/>
        <pc:sldMkLst>
          <pc:docMk/>
          <pc:sldMk cId="2715585892" sldId="277"/>
        </pc:sldMkLst>
        <pc:spChg chg="mod">
          <ac:chgData name="Devinder Rodriguez" userId="S::devinder.rodriguez@cobbk12.org::93440272-e0c6-472d-ac68-99fe77458d05" providerId="AD" clId="Web-{75672435-BFD7-C77A-4DE7-D00452A0C123}" dt="2022-10-04T14:01:20.912" v="5" actId="20577"/>
          <ac:spMkLst>
            <pc:docMk/>
            <pc:sldMk cId="2715585892" sldId="277"/>
            <ac:spMk id="4" creationId="{E496E287-04C0-4725-A510-99550908B649}"/>
          </ac:spMkLst>
        </pc:spChg>
      </pc:sldChg>
    </pc:docChg>
  </pc:docChgLst>
  <pc:docChgLst>
    <pc:chgData name="Kierssis Ambert-Prieto" userId="7bd07f02-8f74-4444-8cbd-0077a2efaa39" providerId="ADAL" clId="{4774CECE-537D-4047-AFE3-5B3BBAC89994}"/>
    <pc:docChg chg="undo custSel modSld">
      <pc:chgData name="Kierssis Ambert-Prieto" userId="7bd07f02-8f74-4444-8cbd-0077a2efaa39" providerId="ADAL" clId="{4774CECE-537D-4047-AFE3-5B3BBAC89994}" dt="2022-10-03T07:59:25.020" v="1" actId="2711"/>
      <pc:docMkLst>
        <pc:docMk/>
      </pc:docMkLst>
      <pc:sldChg chg="modSp mod">
        <pc:chgData name="Kierssis Ambert-Prieto" userId="7bd07f02-8f74-4444-8cbd-0077a2efaa39" providerId="ADAL" clId="{4774CECE-537D-4047-AFE3-5B3BBAC89994}" dt="2022-10-03T07:59:25.020" v="1" actId="2711"/>
        <pc:sldMkLst>
          <pc:docMk/>
          <pc:sldMk cId="2292789558" sldId="275"/>
        </pc:sldMkLst>
        <pc:spChg chg="mod">
          <ac:chgData name="Kierssis Ambert-Prieto" userId="7bd07f02-8f74-4444-8cbd-0077a2efaa39" providerId="ADAL" clId="{4774CECE-537D-4047-AFE3-5B3BBAC89994}" dt="2022-10-03T07:59:25.020" v="1" actId="2711"/>
          <ac:spMkLst>
            <pc:docMk/>
            <pc:sldMk cId="2292789558" sldId="275"/>
            <ac:spMk id="2" creationId="{D9262641-8C13-4ABB-B1FB-EBC90C1E2982}"/>
          </ac:spMkLst>
        </pc:spChg>
      </pc:sldChg>
    </pc:docChg>
  </pc:docChgLst>
  <pc:docChgLst>
    <pc:chgData name="Kierssis Ambert-Prieto" userId="S::kierssis.ambert-prieto@cobbk12.org::7bd07f02-8f74-4444-8cbd-0077a2efaa39" providerId="AD" clId="Web-{70752561-F1AB-BEC6-8781-C46DE6D8DB9E}"/>
    <pc:docChg chg="modSld">
      <pc:chgData name="Kierssis Ambert-Prieto" userId="S::kierssis.ambert-prieto@cobbk12.org::7bd07f02-8f74-4444-8cbd-0077a2efaa39" providerId="AD" clId="Web-{70752561-F1AB-BEC6-8781-C46DE6D8DB9E}" dt="2023-03-13T18:03:14.078" v="2" actId="14100"/>
      <pc:docMkLst>
        <pc:docMk/>
      </pc:docMkLst>
      <pc:sldChg chg="delSp modSp">
        <pc:chgData name="Kierssis Ambert-Prieto" userId="S::kierssis.ambert-prieto@cobbk12.org::7bd07f02-8f74-4444-8cbd-0077a2efaa39" providerId="AD" clId="Web-{70752561-F1AB-BEC6-8781-C46DE6D8DB9E}" dt="2023-03-13T18:03:14.078" v="2" actId="14100"/>
        <pc:sldMkLst>
          <pc:docMk/>
          <pc:sldMk cId="0" sldId="312"/>
        </pc:sldMkLst>
        <pc:spChg chg="del">
          <ac:chgData name="Kierssis Ambert-Prieto" userId="S::kierssis.ambert-prieto@cobbk12.org::7bd07f02-8f74-4444-8cbd-0077a2efaa39" providerId="AD" clId="Web-{70752561-F1AB-BEC6-8781-C46DE6D8DB9E}" dt="2023-03-13T18:03:10.031" v="1"/>
          <ac:spMkLst>
            <pc:docMk/>
            <pc:sldMk cId="0" sldId="312"/>
            <ac:spMk id="13313" creationId="{00000000-0000-0000-0000-000000000000}"/>
          </ac:spMkLst>
        </pc:spChg>
        <pc:spChg chg="del">
          <ac:chgData name="Kierssis Ambert-Prieto" userId="S::kierssis.ambert-prieto@cobbk12.org::7bd07f02-8f74-4444-8cbd-0077a2efaa39" providerId="AD" clId="Web-{70752561-F1AB-BEC6-8781-C46DE6D8DB9E}" dt="2023-03-13T18:03:06.640" v="0"/>
          <ac:spMkLst>
            <pc:docMk/>
            <pc:sldMk cId="0" sldId="312"/>
            <ac:spMk id="13314" creationId="{00000000-0000-0000-0000-000000000000}"/>
          </ac:spMkLst>
        </pc:spChg>
        <pc:picChg chg="mod">
          <ac:chgData name="Kierssis Ambert-Prieto" userId="S::kierssis.ambert-prieto@cobbk12.org::7bd07f02-8f74-4444-8cbd-0077a2efaa39" providerId="AD" clId="Web-{70752561-F1AB-BEC6-8781-C46DE6D8DB9E}" dt="2023-03-13T18:03:14.078" v="2" actId="14100"/>
          <ac:picMkLst>
            <pc:docMk/>
            <pc:sldMk cId="0" sldId="312"/>
            <ac:picMk id="13315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B838F-D18B-4DDC-A171-85C2BC1FD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904" y="975970"/>
            <a:ext cx="9603275" cy="587136"/>
          </a:xfrm>
        </p:spPr>
        <p:txBody>
          <a:bodyPr/>
          <a:lstStyle/>
          <a:p>
            <a:r>
              <a:rPr lang="en-US"/>
              <a:t>Warm Up - Translate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C1983-A2AE-4553-A80A-E116992DC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/>
              <a:t>1. Julia is a member of the chorus.</a:t>
            </a:r>
          </a:p>
          <a:p>
            <a:r>
              <a:rPr lang="en-US" sz="3000"/>
              <a:t>2. Marco and Ana take soccer lessons.</a:t>
            </a:r>
          </a:p>
          <a:p>
            <a:r>
              <a:rPr lang="en-US" sz="3000"/>
              <a:t>3. They do track and also play basketball.</a:t>
            </a:r>
          </a:p>
          <a:p>
            <a:r>
              <a:rPr lang="en-US" sz="3000"/>
              <a:t>4. We usually have to rehearse after school.</a:t>
            </a:r>
          </a:p>
          <a:p>
            <a:r>
              <a:rPr lang="en-US" sz="3000"/>
              <a:t>5. I have a meeting before school on Friday.</a:t>
            </a:r>
          </a:p>
        </p:txBody>
      </p:sp>
    </p:spTree>
    <p:extLst>
      <p:ext uri="{BB962C8B-B14F-4D97-AF65-F5344CB8AC3E}">
        <p14:creationId xmlns:p14="http://schemas.microsoft.com/office/powerpoint/2010/main" val="3031324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4" descr="jenniferLope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524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4339" name="Picture 5" descr="23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71451"/>
            <a:ext cx="8839200" cy="664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5363" name="Picture 4" descr="MCj043612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-233363"/>
            <a:ext cx="8839200" cy="7080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6387" name="Picture 4" descr="lil way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7411" name="Picture 4" descr="ny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8435" name="Picture 5" descr="sing-main_Fu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0"/>
            <a:ext cx="8229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9459" name="Picture 5" descr="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0483" name="Picture 4" descr="m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5" descr="wiisports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7" descr="face-spanis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B0741-2CE4-4D5E-B454-ED1E156F8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Saber and </a:t>
            </a:r>
            <a:r>
              <a:rPr lang="en-US" err="1"/>
              <a:t>conocer</a:t>
            </a:r>
            <a:r>
              <a:rPr lang="en-US"/>
              <a:t> both mean </a:t>
            </a:r>
            <a:br>
              <a:rPr lang="en-US"/>
            </a:br>
            <a:r>
              <a:rPr lang="en-US"/>
              <a:t>	“to know”</a:t>
            </a:r>
          </a:p>
        </p:txBody>
      </p:sp>
    </p:spTree>
    <p:extLst>
      <p:ext uri="{BB962C8B-B14F-4D97-AF65-F5344CB8AC3E}">
        <p14:creationId xmlns:p14="http://schemas.microsoft.com/office/powerpoint/2010/main" val="84195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3555" name="Picture 4" descr="b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bai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4579" name="Picture 5" descr="dance_libertygard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5" descr="Michael%20Phelp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840E1-DDF9-4A33-ACDB-EFF0EAF9E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Saber – to know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3442375-91F5-4D74-AEC1-A8F9D364CE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452896"/>
              </p:ext>
            </p:extLst>
          </p:nvPr>
        </p:nvGraphicFramePr>
        <p:xfrm>
          <a:off x="1981200" y="2428876"/>
          <a:ext cx="8229600" cy="297179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1502357463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955005938"/>
                    </a:ext>
                  </a:extLst>
                </a:gridCol>
              </a:tblGrid>
              <a:tr h="783397">
                <a:tc>
                  <a:txBody>
                    <a:bodyPr/>
                    <a:lstStyle/>
                    <a:p>
                      <a:pPr algn="ctr"/>
                      <a:r>
                        <a:rPr lang="en-US" sz="3000" b="1"/>
                        <a:t>yo </a:t>
                      </a:r>
                      <a:r>
                        <a:rPr lang="en-US" sz="3000" b="1" err="1">
                          <a:solidFill>
                            <a:srgbClr val="FF0000"/>
                          </a:solidFill>
                        </a:rPr>
                        <a:t>sé</a:t>
                      </a:r>
                      <a:endParaRPr lang="en-US" sz="30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err="1"/>
                        <a:t>Nosotros</a:t>
                      </a:r>
                      <a:r>
                        <a:rPr lang="en-US" sz="3000" b="1"/>
                        <a:t> </a:t>
                      </a:r>
                      <a:r>
                        <a:rPr lang="en-US" sz="3000" b="1" err="1">
                          <a:solidFill>
                            <a:srgbClr val="FF0000"/>
                          </a:solidFill>
                        </a:rPr>
                        <a:t>sabemos</a:t>
                      </a:r>
                      <a:endParaRPr lang="en-US" sz="30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833537"/>
                  </a:ext>
                </a:extLst>
              </a:tr>
              <a:tr h="783397">
                <a:tc>
                  <a:txBody>
                    <a:bodyPr/>
                    <a:lstStyle/>
                    <a:p>
                      <a:pPr algn="ctr"/>
                      <a:r>
                        <a:rPr lang="en-US" sz="3000" b="1" err="1"/>
                        <a:t>tú</a:t>
                      </a:r>
                      <a:r>
                        <a:rPr lang="en-US" sz="3000" b="1"/>
                        <a:t> </a:t>
                      </a:r>
                      <a:r>
                        <a:rPr lang="en-US" sz="3000" b="1" err="1">
                          <a:solidFill>
                            <a:srgbClr val="FF0000"/>
                          </a:solidFill>
                        </a:rPr>
                        <a:t>sabes</a:t>
                      </a:r>
                      <a:endParaRPr lang="en-US" sz="30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err="1"/>
                        <a:t>Vosotros</a:t>
                      </a:r>
                      <a:r>
                        <a:rPr lang="en-US" sz="3000" b="1"/>
                        <a:t> </a:t>
                      </a:r>
                      <a:r>
                        <a:rPr lang="en-US" sz="3000" b="1" err="1">
                          <a:solidFill>
                            <a:srgbClr val="FF0000"/>
                          </a:solidFill>
                        </a:rPr>
                        <a:t>sabéis</a:t>
                      </a:r>
                      <a:endParaRPr lang="en-US" sz="30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59628"/>
                  </a:ext>
                </a:extLst>
              </a:tr>
              <a:tr h="1405005">
                <a:tc>
                  <a:txBody>
                    <a:bodyPr/>
                    <a:lstStyle/>
                    <a:p>
                      <a:pPr algn="ctr"/>
                      <a:r>
                        <a:rPr lang="en-US" sz="3000" b="1" err="1"/>
                        <a:t>Él</a:t>
                      </a:r>
                      <a:r>
                        <a:rPr lang="en-US" sz="3000" b="1"/>
                        <a:t> / </a:t>
                      </a:r>
                      <a:r>
                        <a:rPr lang="en-US" sz="3000" b="1" err="1"/>
                        <a:t>ella</a:t>
                      </a:r>
                      <a:r>
                        <a:rPr lang="en-US" sz="3000" b="1"/>
                        <a:t> / </a:t>
                      </a:r>
                      <a:r>
                        <a:rPr lang="en-US" sz="3000" b="1" err="1"/>
                        <a:t>ud</a:t>
                      </a:r>
                      <a:r>
                        <a:rPr lang="en-US" sz="3000" b="1"/>
                        <a:t>. </a:t>
                      </a:r>
                      <a:r>
                        <a:rPr lang="en-US" sz="3000" b="1" err="1">
                          <a:solidFill>
                            <a:srgbClr val="FF0000"/>
                          </a:solidFill>
                        </a:rPr>
                        <a:t>sabe</a:t>
                      </a:r>
                      <a:endParaRPr lang="en-US" sz="30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err="1"/>
                        <a:t>Ellos</a:t>
                      </a:r>
                      <a:r>
                        <a:rPr lang="en-US" sz="3000" b="1"/>
                        <a:t> / </a:t>
                      </a:r>
                      <a:r>
                        <a:rPr lang="en-US" sz="3000" b="1" err="1"/>
                        <a:t>ellas</a:t>
                      </a:r>
                      <a:r>
                        <a:rPr lang="en-US" sz="3000" b="1"/>
                        <a:t> / </a:t>
                      </a:r>
                      <a:r>
                        <a:rPr lang="en-US" sz="3000" b="1" err="1"/>
                        <a:t>uds</a:t>
                      </a:r>
                      <a:r>
                        <a:rPr lang="en-US" sz="3000" b="1"/>
                        <a:t>. </a:t>
                      </a:r>
                      <a:r>
                        <a:rPr lang="en-US" sz="3000" b="1" err="1">
                          <a:solidFill>
                            <a:srgbClr val="FF0000"/>
                          </a:solidFill>
                        </a:rPr>
                        <a:t>saben</a:t>
                      </a:r>
                      <a:endParaRPr lang="en-US" sz="30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998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88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582AE-7E34-4EDC-8EE0-6123E96EB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192" y="719164"/>
            <a:ext cx="9605635" cy="1059305"/>
          </a:xfrm>
        </p:spPr>
        <p:txBody>
          <a:bodyPr>
            <a:normAutofit/>
          </a:bodyPr>
          <a:lstStyle/>
          <a:p>
            <a:r>
              <a:rPr lang="en-US" sz="3000"/>
              <a:t>Saber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6DDBF-636F-4F79-9E01-222337AD38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5306" y="1925153"/>
            <a:ext cx="4645152" cy="3448595"/>
          </a:xfrm>
        </p:spPr>
        <p:txBody>
          <a:bodyPr>
            <a:noAutofit/>
          </a:bodyPr>
          <a:lstStyle/>
          <a:p>
            <a:r>
              <a:rPr lang="en-US" sz="3000"/>
              <a:t>To know facts.</a:t>
            </a:r>
          </a:p>
          <a:p>
            <a:pPr marL="0" indent="0">
              <a:buNone/>
            </a:pPr>
            <a:endParaRPr lang="en-US" sz="3000"/>
          </a:p>
          <a:p>
            <a:r>
              <a:rPr lang="en-US" sz="3000"/>
              <a:t>To know information.</a:t>
            </a:r>
          </a:p>
          <a:p>
            <a:pPr marL="0" indent="0">
              <a:buNone/>
            </a:pPr>
            <a:endParaRPr lang="en-US" sz="3000"/>
          </a:p>
          <a:p>
            <a:r>
              <a:rPr lang="en-US" sz="3000"/>
              <a:t>To know HOW to do something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96E287-04C0-4725-A510-99550908B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51746" y="1931618"/>
            <a:ext cx="5492479" cy="3441520"/>
          </a:xfrm>
        </p:spPr>
        <p:txBody>
          <a:bodyPr>
            <a:noAutofit/>
          </a:bodyPr>
          <a:lstStyle/>
          <a:p>
            <a:r>
              <a:rPr lang="en-US" sz="3000"/>
              <a:t>Tips:</a:t>
            </a:r>
          </a:p>
          <a:p>
            <a:r>
              <a:rPr lang="en-US" sz="3000"/>
              <a:t>You’ll often see an infinitive! (how to do something)</a:t>
            </a:r>
          </a:p>
          <a:p>
            <a:pPr marL="0" indent="0">
              <a:buNone/>
            </a:pPr>
            <a:r>
              <a:rPr lang="en-US" sz="3000"/>
              <a:t>Or</a:t>
            </a:r>
          </a:p>
          <a:p>
            <a:r>
              <a:rPr lang="en-US" sz="3000"/>
              <a:t>One of the question words (looking for information).</a:t>
            </a:r>
          </a:p>
        </p:txBody>
      </p:sp>
    </p:spTree>
    <p:extLst>
      <p:ext uri="{BB962C8B-B14F-4D97-AF65-F5344CB8AC3E}">
        <p14:creationId xmlns:p14="http://schemas.microsoft.com/office/powerpoint/2010/main" val="282140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62641-8C13-4ABB-B1FB-EBC90C1E2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5425" y="409575"/>
            <a:ext cx="9639300" cy="1143000"/>
          </a:xfrm>
        </p:spPr>
        <p:txBody>
          <a:bodyPr>
            <a:noAutofit/>
          </a:bodyPr>
          <a:lstStyle/>
          <a:p>
            <a:pPr lvl="1"/>
            <a:r>
              <a:rPr lang="en-US" sz="2400" err="1"/>
              <a:t>Ejemplos</a:t>
            </a:r>
            <a:r>
              <a:rPr lang="en-US" sz="2400"/>
              <a:t>: </a:t>
            </a:r>
            <a:br>
              <a:rPr lang="en-US" sz="2400"/>
            </a:br>
            <a:r>
              <a:rPr lang="es-ES" sz="2400" err="1"/>
              <a:t>What’s</a:t>
            </a:r>
            <a:r>
              <a:rPr lang="es-ES" sz="2400"/>
              <a:t> </a:t>
            </a:r>
            <a:r>
              <a:rPr lang="es-ES" sz="2400" err="1"/>
              <a:t>the</a:t>
            </a:r>
            <a:r>
              <a:rPr lang="es-ES" sz="2400"/>
              <a:t> </a:t>
            </a:r>
            <a:r>
              <a:rPr lang="es-ES" sz="2400" err="1"/>
              <a:t>meaning</a:t>
            </a:r>
            <a:r>
              <a:rPr lang="es-ES" sz="2400"/>
              <a:t>? (</a:t>
            </a:r>
            <a:r>
              <a:rPr lang="es-ES" sz="2400" err="1"/>
              <a:t>Fact</a:t>
            </a:r>
            <a:r>
              <a:rPr lang="es-ES" sz="2400"/>
              <a:t>, </a:t>
            </a:r>
            <a:r>
              <a:rPr lang="es-ES" sz="2400" err="1"/>
              <a:t>information</a:t>
            </a:r>
            <a:r>
              <a:rPr lang="es-ES" sz="2400"/>
              <a:t>, </a:t>
            </a:r>
            <a:r>
              <a:rPr lang="es-ES" sz="2400" err="1"/>
              <a:t>skill</a:t>
            </a:r>
            <a:r>
              <a:rPr lang="es-ES" sz="2400"/>
              <a:t>)</a:t>
            </a:r>
            <a:br>
              <a:rPr lang="es-ES" sz="2400"/>
            </a:br>
            <a:r>
              <a:rPr lang="es-ES" sz="2400" err="1"/>
              <a:t>Is</a:t>
            </a:r>
            <a:r>
              <a:rPr lang="es-ES" sz="2400"/>
              <a:t> </a:t>
            </a:r>
            <a:r>
              <a:rPr lang="es-ES" sz="2400" err="1"/>
              <a:t>there</a:t>
            </a:r>
            <a:r>
              <a:rPr lang="es-ES" sz="2400"/>
              <a:t> a </a:t>
            </a:r>
            <a:r>
              <a:rPr lang="es-ES" sz="2400" err="1"/>
              <a:t>hint</a:t>
            </a:r>
            <a:r>
              <a:rPr lang="es-ES" sz="2400"/>
              <a:t>?</a:t>
            </a:r>
            <a:br>
              <a:rPr lang="es-ES" sz="2400"/>
            </a:br>
            <a:endParaRPr 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31399-CAF3-4701-B844-22F928D63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514601"/>
            <a:ext cx="8229600" cy="4038600"/>
          </a:xfrm>
        </p:spPr>
        <p:txBody>
          <a:bodyPr>
            <a:normAutofit/>
          </a:bodyPr>
          <a:lstStyle/>
          <a:p>
            <a:r>
              <a:rPr lang="es-ES" sz="3000" b="1"/>
              <a:t>¿Sabes </a:t>
            </a:r>
            <a:r>
              <a:rPr lang="es-ES" sz="3000"/>
              <a:t>quién es el director de la banda?</a:t>
            </a:r>
          </a:p>
          <a:p>
            <a:r>
              <a:rPr lang="es-ES" sz="3000" b="1"/>
              <a:t>¿Sabes </a:t>
            </a:r>
            <a:r>
              <a:rPr lang="es-ES" sz="3000"/>
              <a:t>cuál es la capital de Bolivia?</a:t>
            </a:r>
          </a:p>
          <a:p>
            <a:r>
              <a:rPr lang="es-ES" sz="3000" b="1"/>
              <a:t>¿Sabes </a:t>
            </a:r>
            <a:r>
              <a:rPr lang="es-ES" sz="3000"/>
              <a:t>jugar al golf?</a:t>
            </a:r>
          </a:p>
          <a:p>
            <a:r>
              <a:rPr lang="es-ES" sz="3000" b="1"/>
              <a:t>¿Sabes </a:t>
            </a:r>
            <a:r>
              <a:rPr lang="es-ES" sz="3000"/>
              <a:t>las reglas </a:t>
            </a:r>
            <a:r>
              <a:rPr lang="es-ES" sz="3000" i="1"/>
              <a:t>(rules) </a:t>
            </a:r>
            <a:r>
              <a:rPr lang="es-ES" sz="3000"/>
              <a:t>del golf?</a:t>
            </a:r>
          </a:p>
          <a:p>
            <a:endParaRPr lang="es-ES" sz="3000"/>
          </a:p>
          <a:p>
            <a:endParaRPr lang="es-ES" sz="3000"/>
          </a:p>
          <a:p>
            <a:endParaRPr lang="es-ES" sz="3000"/>
          </a:p>
        </p:txBody>
      </p:sp>
    </p:spTree>
    <p:extLst>
      <p:ext uri="{BB962C8B-B14F-4D97-AF65-F5344CB8AC3E}">
        <p14:creationId xmlns:p14="http://schemas.microsoft.com/office/powerpoint/2010/main" val="2292789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1D48F-FA4A-40ED-B8F2-AE770AEC1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Conocer</a:t>
            </a:r>
            <a:r>
              <a:rPr lang="en-US"/>
              <a:t> – to know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F631664-0C01-426E-9545-ED525CDC1C5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55494" y="1943101"/>
          <a:ext cx="8229600" cy="297179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1502357463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955005938"/>
                    </a:ext>
                  </a:extLst>
                </a:gridCol>
              </a:tblGrid>
              <a:tr h="783397">
                <a:tc>
                  <a:txBody>
                    <a:bodyPr/>
                    <a:lstStyle/>
                    <a:p>
                      <a:pPr algn="ctr"/>
                      <a:r>
                        <a:rPr lang="en-US" sz="3000" b="1"/>
                        <a:t>yo </a:t>
                      </a:r>
                      <a:r>
                        <a:rPr lang="en-US" sz="3000" b="1" err="1"/>
                        <a:t>conozco</a:t>
                      </a:r>
                      <a:endParaRPr lang="en-US" sz="3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err="1"/>
                        <a:t>Nosotros</a:t>
                      </a:r>
                      <a:r>
                        <a:rPr lang="en-US" sz="3000" b="1"/>
                        <a:t> </a:t>
                      </a:r>
                      <a:r>
                        <a:rPr lang="en-US" sz="3000" b="1" err="1"/>
                        <a:t>conocemos</a:t>
                      </a:r>
                      <a:endParaRPr lang="en-US" sz="3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833537"/>
                  </a:ext>
                </a:extLst>
              </a:tr>
              <a:tr h="783397">
                <a:tc>
                  <a:txBody>
                    <a:bodyPr/>
                    <a:lstStyle/>
                    <a:p>
                      <a:pPr algn="ctr"/>
                      <a:r>
                        <a:rPr lang="en-US" sz="3000" b="1" err="1"/>
                        <a:t>tú</a:t>
                      </a:r>
                      <a:r>
                        <a:rPr lang="en-US" sz="3000" b="1"/>
                        <a:t> </a:t>
                      </a:r>
                      <a:r>
                        <a:rPr lang="en-US" sz="3000" b="1" err="1"/>
                        <a:t>conoces</a:t>
                      </a:r>
                      <a:endParaRPr lang="en-US" sz="3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err="1"/>
                        <a:t>Vosotros</a:t>
                      </a:r>
                      <a:r>
                        <a:rPr lang="en-US" sz="3000" b="1"/>
                        <a:t> </a:t>
                      </a:r>
                      <a:r>
                        <a:rPr lang="en-US" sz="3000" b="1" err="1"/>
                        <a:t>conocéis</a:t>
                      </a:r>
                      <a:endParaRPr lang="en-US" sz="3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59628"/>
                  </a:ext>
                </a:extLst>
              </a:tr>
              <a:tr h="1405005">
                <a:tc>
                  <a:txBody>
                    <a:bodyPr/>
                    <a:lstStyle/>
                    <a:p>
                      <a:pPr algn="ctr"/>
                      <a:r>
                        <a:rPr lang="en-US" sz="3000" b="1" err="1"/>
                        <a:t>Él</a:t>
                      </a:r>
                      <a:r>
                        <a:rPr lang="en-US" sz="3000" b="1"/>
                        <a:t> / </a:t>
                      </a:r>
                      <a:r>
                        <a:rPr lang="en-US" sz="3000" b="1" err="1"/>
                        <a:t>ella</a:t>
                      </a:r>
                      <a:r>
                        <a:rPr lang="en-US" sz="3000" b="1"/>
                        <a:t> / </a:t>
                      </a:r>
                      <a:r>
                        <a:rPr lang="en-US" sz="3000" b="1" err="1"/>
                        <a:t>ud</a:t>
                      </a:r>
                      <a:r>
                        <a:rPr lang="en-US" sz="3000" b="1"/>
                        <a:t>. </a:t>
                      </a:r>
                      <a:r>
                        <a:rPr lang="en-US" sz="3000" b="1" err="1"/>
                        <a:t>conoce</a:t>
                      </a:r>
                      <a:endParaRPr lang="en-US" sz="3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err="1"/>
                        <a:t>Ellos</a:t>
                      </a:r>
                      <a:r>
                        <a:rPr lang="en-US" sz="3000" b="1"/>
                        <a:t> / </a:t>
                      </a:r>
                      <a:r>
                        <a:rPr lang="en-US" sz="3000" b="1" err="1"/>
                        <a:t>ellas</a:t>
                      </a:r>
                      <a:r>
                        <a:rPr lang="en-US" sz="3000" b="1"/>
                        <a:t> / </a:t>
                      </a:r>
                      <a:r>
                        <a:rPr lang="en-US" sz="3000" b="1" err="1"/>
                        <a:t>uds</a:t>
                      </a:r>
                      <a:r>
                        <a:rPr lang="en-US" sz="3000" b="1"/>
                        <a:t>. </a:t>
                      </a:r>
                      <a:r>
                        <a:rPr lang="en-US" sz="3000" b="1" err="1"/>
                        <a:t>conocen</a:t>
                      </a:r>
                      <a:endParaRPr lang="en-US" sz="3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998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036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582AE-7E34-4EDC-8EE0-6123E96EB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717" y="795364"/>
            <a:ext cx="9605635" cy="1059305"/>
          </a:xfrm>
        </p:spPr>
        <p:txBody>
          <a:bodyPr>
            <a:normAutofit/>
          </a:bodyPr>
          <a:lstStyle/>
          <a:p>
            <a:r>
              <a:rPr lang="en-US" sz="3000" err="1"/>
              <a:t>Conocer</a:t>
            </a:r>
            <a:endParaRPr lang="en-US" sz="3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6DDBF-636F-4F79-9E01-222337AD38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4831" y="2001353"/>
            <a:ext cx="4645152" cy="3448595"/>
          </a:xfrm>
        </p:spPr>
        <p:txBody>
          <a:bodyPr>
            <a:normAutofit/>
          </a:bodyPr>
          <a:lstStyle/>
          <a:p>
            <a:r>
              <a:rPr lang="en-US" sz="3000"/>
              <a:t>To know a person.</a:t>
            </a:r>
          </a:p>
          <a:p>
            <a:pPr marL="0" indent="0">
              <a:buNone/>
            </a:pPr>
            <a:endParaRPr lang="en-US" sz="3000"/>
          </a:p>
          <a:p>
            <a:r>
              <a:rPr lang="en-US" sz="3000"/>
              <a:t>To be familiar with a place.</a:t>
            </a:r>
          </a:p>
          <a:p>
            <a:pPr marL="0" indent="0">
              <a:buNone/>
            </a:pPr>
            <a:endParaRPr lang="en-US" sz="3000"/>
          </a:p>
          <a:p>
            <a:r>
              <a:rPr lang="en-US" sz="3000"/>
              <a:t>To be familiar with a thing.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96E287-04C0-4725-A510-99550908B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61270" y="2007818"/>
            <a:ext cx="5682979" cy="344152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000" dirty="0"/>
              <a:t>Tips:</a:t>
            </a:r>
          </a:p>
          <a:p>
            <a:r>
              <a:rPr lang="en-US" sz="3000" dirty="0"/>
              <a:t>You’ll often see the letter </a:t>
            </a:r>
            <a:r>
              <a:rPr lang="en-US" sz="3000" b="1" dirty="0"/>
              <a:t>a</a:t>
            </a:r>
            <a:r>
              <a:rPr lang="en-US" sz="3000" dirty="0"/>
              <a:t> before a person.  (personal a)</a:t>
            </a:r>
          </a:p>
          <a:p>
            <a:r>
              <a:rPr lang="en-US" sz="3000" dirty="0"/>
              <a:t>The only exception is for the phrase </a:t>
            </a:r>
          </a:p>
          <a:p>
            <a:r>
              <a:rPr lang="en-US" sz="3000" dirty="0"/>
              <a:t>“a </a:t>
            </a:r>
            <a:r>
              <a:rPr lang="en-US" sz="3000" dirty="0" err="1"/>
              <a:t>qué</a:t>
            </a:r>
            <a:r>
              <a:rPr lang="en-US" sz="3000" dirty="0"/>
              <a:t> hora”</a:t>
            </a:r>
          </a:p>
        </p:txBody>
      </p:sp>
    </p:spTree>
    <p:extLst>
      <p:ext uri="{BB962C8B-B14F-4D97-AF65-F5344CB8AC3E}">
        <p14:creationId xmlns:p14="http://schemas.microsoft.com/office/powerpoint/2010/main" val="2715585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62641-8C13-4ABB-B1FB-EBC90C1E2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304799"/>
            <a:ext cx="8229600" cy="1143000"/>
          </a:xfrm>
        </p:spPr>
        <p:txBody>
          <a:bodyPr>
            <a:normAutofit fontScale="90000"/>
          </a:bodyPr>
          <a:lstStyle/>
          <a:p>
            <a:pPr lvl="1"/>
            <a:r>
              <a:rPr lang="en-US" err="1"/>
              <a:t>Ejemplos</a:t>
            </a:r>
            <a:r>
              <a:rPr lang="en-US"/>
              <a:t>: </a:t>
            </a:r>
            <a:br>
              <a:rPr lang="en-US"/>
            </a:br>
            <a:r>
              <a:rPr lang="es-ES" sz="2500" err="1"/>
              <a:t>What’s</a:t>
            </a:r>
            <a:r>
              <a:rPr lang="es-ES" sz="2500"/>
              <a:t> </a:t>
            </a:r>
            <a:r>
              <a:rPr lang="es-ES" sz="2500" err="1"/>
              <a:t>the</a:t>
            </a:r>
            <a:r>
              <a:rPr lang="es-ES" sz="2500"/>
              <a:t> </a:t>
            </a:r>
            <a:r>
              <a:rPr lang="es-ES" sz="2500" err="1"/>
              <a:t>meaning</a:t>
            </a:r>
            <a:r>
              <a:rPr lang="es-ES" sz="2500"/>
              <a:t>? </a:t>
            </a:r>
            <a:br>
              <a:rPr lang="es-ES" sz="2500"/>
            </a:br>
            <a:r>
              <a:rPr lang="es-ES" sz="2500"/>
              <a:t>(</a:t>
            </a:r>
            <a:r>
              <a:rPr lang="es-ES" sz="2500" err="1"/>
              <a:t>know</a:t>
            </a:r>
            <a:r>
              <a:rPr lang="es-ES" sz="2500"/>
              <a:t> a </a:t>
            </a:r>
            <a:r>
              <a:rPr lang="es-ES" sz="2500" err="1"/>
              <a:t>person</a:t>
            </a:r>
            <a:r>
              <a:rPr lang="es-ES" sz="2500"/>
              <a:t>, familiar With place/</a:t>
            </a:r>
            <a:r>
              <a:rPr lang="es-ES" sz="2500" err="1"/>
              <a:t>thing</a:t>
            </a:r>
            <a:r>
              <a:rPr lang="es-ES" sz="2500"/>
              <a:t>)</a:t>
            </a:r>
            <a:br>
              <a:rPr lang="es-ES" sz="2500"/>
            </a:br>
            <a:r>
              <a:rPr lang="es-ES" sz="2500" err="1"/>
              <a:t>Is</a:t>
            </a:r>
            <a:r>
              <a:rPr lang="es-ES" sz="2500"/>
              <a:t> </a:t>
            </a:r>
            <a:r>
              <a:rPr lang="es-ES" sz="2500" err="1"/>
              <a:t>there</a:t>
            </a:r>
            <a:r>
              <a:rPr lang="es-ES" sz="2500"/>
              <a:t> a </a:t>
            </a:r>
            <a:r>
              <a:rPr lang="es-ES" sz="2500" err="1"/>
              <a:t>hint</a:t>
            </a:r>
            <a:r>
              <a:rPr lang="es-ES" sz="2500"/>
              <a:t>?</a:t>
            </a:r>
            <a:br>
              <a:rPr lang="es-E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31399-CAF3-4701-B844-22F928D63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514601"/>
            <a:ext cx="8229600" cy="4038600"/>
          </a:xfrm>
        </p:spPr>
        <p:txBody>
          <a:bodyPr/>
          <a:lstStyle/>
          <a:p>
            <a:r>
              <a:rPr lang="es-ES" sz="3000" b="1"/>
              <a:t>¿Conoces </a:t>
            </a:r>
            <a:r>
              <a:rPr lang="es-ES" sz="3000"/>
              <a:t>a la profesora de esta clase?</a:t>
            </a:r>
          </a:p>
          <a:p>
            <a:r>
              <a:rPr lang="es-ES" sz="3000" b="1"/>
              <a:t>¿Conoces </a:t>
            </a:r>
            <a:r>
              <a:rPr lang="es-ES" sz="3000" b="1">
                <a:solidFill>
                  <a:srgbClr val="FF0000"/>
                </a:solidFill>
              </a:rPr>
              <a:t>al</a:t>
            </a:r>
            <a:r>
              <a:rPr lang="es-ES" sz="3000"/>
              <a:t> profesor de esta clase?</a:t>
            </a:r>
          </a:p>
          <a:p>
            <a:r>
              <a:rPr lang="es-ES" sz="3000" b="1"/>
              <a:t>¿Conoces </a:t>
            </a:r>
            <a:r>
              <a:rPr lang="es-ES" sz="3000"/>
              <a:t>Nueva York?</a:t>
            </a:r>
          </a:p>
          <a:p>
            <a:r>
              <a:rPr lang="es-ES" sz="3000" b="1"/>
              <a:t>¿Conoces </a:t>
            </a:r>
            <a:r>
              <a:rPr lang="es-ES" sz="3000"/>
              <a:t>la música de Shakira?</a:t>
            </a:r>
          </a:p>
          <a:p>
            <a:endParaRPr lang="es-ES"/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9607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1E544-52F1-4DA8-801D-3B67DA8CF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754" y="1071219"/>
            <a:ext cx="9603275" cy="1049235"/>
          </a:xfrm>
        </p:spPr>
        <p:txBody>
          <a:bodyPr/>
          <a:lstStyle/>
          <a:p>
            <a:r>
              <a:rPr lang="en-US" err="1"/>
              <a:t>Todos</a:t>
            </a:r>
            <a:r>
              <a:rPr lang="en-US"/>
              <a:t> </a:t>
            </a:r>
            <a:r>
              <a:rPr lang="en-US" err="1"/>
              <a:t>necesitan</a:t>
            </a:r>
            <a:r>
              <a:rPr lang="en-US"/>
              <a:t> una </a:t>
            </a:r>
            <a:r>
              <a:rPr lang="en-US" err="1"/>
              <a:t>tarjeta</a:t>
            </a:r>
            <a:r>
              <a:rPr lang="en-US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3D88D-1C6E-45F2-A290-723509F20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err="1"/>
              <a:t>En</a:t>
            </a:r>
            <a:r>
              <a:rPr lang="en-US" sz="3000"/>
              <a:t> LETRAS GRANDES:</a:t>
            </a:r>
          </a:p>
          <a:p>
            <a:endParaRPr lang="en-US" sz="3000"/>
          </a:p>
          <a:p>
            <a:pPr algn="ctr"/>
            <a:r>
              <a:rPr lang="en-US" sz="3000"/>
              <a:t>Escribe: SABER </a:t>
            </a:r>
            <a:r>
              <a:rPr lang="en-US" sz="3000" err="1"/>
              <a:t>en</a:t>
            </a:r>
            <a:r>
              <a:rPr lang="en-US" sz="3000"/>
              <a:t> un </a:t>
            </a:r>
            <a:r>
              <a:rPr lang="en-US" sz="3000" err="1"/>
              <a:t>lado</a:t>
            </a:r>
            <a:r>
              <a:rPr lang="en-US" sz="3000"/>
              <a:t> y </a:t>
            </a:r>
          </a:p>
          <a:p>
            <a:pPr algn="ctr"/>
            <a:endParaRPr lang="en-US" sz="3000"/>
          </a:p>
          <a:p>
            <a:pPr marL="0" indent="0" algn="ctr">
              <a:buNone/>
            </a:pPr>
            <a:r>
              <a:rPr lang="en-US" sz="3000"/>
              <a:t>CONOCER </a:t>
            </a:r>
            <a:r>
              <a:rPr lang="en-US" sz="3000" err="1"/>
              <a:t>en</a:t>
            </a:r>
            <a:r>
              <a:rPr lang="en-US" sz="3000"/>
              <a:t> el </a:t>
            </a:r>
            <a:r>
              <a:rPr lang="en-US" sz="3000" err="1"/>
              <a:t>otro</a:t>
            </a:r>
            <a:r>
              <a:rPr lang="en-US" sz="3000"/>
              <a:t> </a:t>
            </a:r>
            <a:r>
              <a:rPr lang="en-US" sz="3000" err="1"/>
              <a:t>lado</a:t>
            </a:r>
            <a:r>
              <a:rPr lang="en-US" sz="30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339083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CBABEF636B9A40B15DE2ECE1CB036B" ma:contentTypeVersion="17" ma:contentTypeDescription="Create a new document." ma:contentTypeScope="" ma:versionID="f3a95ac92cee1b3afb8708d1c917ed94">
  <xsd:schema xmlns:xsd="http://www.w3.org/2001/XMLSchema" xmlns:xs="http://www.w3.org/2001/XMLSchema" xmlns:p="http://schemas.microsoft.com/office/2006/metadata/properties" xmlns:ns2="ca762066-1cb3-483f-8532-27e6e46aeb58" xmlns:ns3="963237e8-d506-462c-8b0b-f8889124118b" targetNamespace="http://schemas.microsoft.com/office/2006/metadata/properties" ma:root="true" ma:fieldsID="1716cf9884454262b519a1cf55c23972" ns2:_="" ns3:_="">
    <xsd:import namespace="ca762066-1cb3-483f-8532-27e6e46aeb58"/>
    <xsd:import namespace="963237e8-d506-462c-8b0b-f888912411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62066-1cb3-483f-8532-27e6e46aeb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237e8-d506-462c-8b0b-f8889124118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bca3639-9479-4c6c-a7d3-0668ae4e2674}" ma:internalName="TaxCatchAll" ma:showField="CatchAllData" ma:web="963237e8-d506-462c-8b0b-f888912411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762066-1cb3-483f-8532-27e6e46aeb58">
      <Terms xmlns="http://schemas.microsoft.com/office/infopath/2007/PartnerControls"/>
    </lcf76f155ced4ddcb4097134ff3c332f>
    <TaxCatchAll xmlns="963237e8-d506-462c-8b0b-f8889124118b" xsi:nil="true"/>
  </documentManagement>
</p:properties>
</file>

<file path=customXml/itemProps1.xml><?xml version="1.0" encoding="utf-8"?>
<ds:datastoreItem xmlns:ds="http://schemas.openxmlformats.org/officeDocument/2006/customXml" ds:itemID="{A8FCBE48-33D6-463F-AA69-EA7EDDBD3D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6AD7F1-129C-4B4E-B494-D7948C16B566}"/>
</file>

<file path=customXml/itemProps3.xml><?xml version="1.0" encoding="utf-8"?>
<ds:datastoreItem xmlns:ds="http://schemas.openxmlformats.org/officeDocument/2006/customXml" ds:itemID="{D615DCD9-2F2E-4A59-A76E-643AF08522FC}">
  <ds:schemaRefs>
    <ds:schemaRef ds:uri="963237e8-d506-462c-8b0b-f8889124118b"/>
    <ds:schemaRef ds:uri="ca762066-1cb3-483f-8532-27e6e46aeb58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Application>Microsoft Office PowerPoint</Application>
  <PresentationFormat>Widescreen</PresentationFormat>
  <Slides>22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Gallery</vt:lpstr>
      <vt:lpstr>Warm Up - Translate</vt:lpstr>
      <vt:lpstr>Saber and conocer both mean   “to know”</vt:lpstr>
      <vt:lpstr>Saber – to know</vt:lpstr>
      <vt:lpstr>Saber</vt:lpstr>
      <vt:lpstr>Ejemplos:  What’s the meaning? (Fact, information, skill) Is there a hint? </vt:lpstr>
      <vt:lpstr>Conocer – to know</vt:lpstr>
      <vt:lpstr>Conocer</vt:lpstr>
      <vt:lpstr>Ejemplos:  What’s the meaning?  (know a person, familiar With place/thing) Is there a hint? </vt:lpstr>
      <vt:lpstr>Todos necesitan una tarjeta: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need to do homework</dc:title>
  <dc:creator>Aaren Erwin</dc:creator>
  <cp:revision>6</cp:revision>
  <dcterms:created xsi:type="dcterms:W3CDTF">2019-08-16T12:16:15Z</dcterms:created>
  <dcterms:modified xsi:type="dcterms:W3CDTF">2023-03-13T18:03:17Z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0x0101000DCBABEF636B9A40B15DE2ECE1CB036B</vt:lpwstr>
  </property>
  <property fmtid="{D5CDD505-2E9C-101B-9397-08002B2CF9AE}" pid="3" name="MediaServiceImageTags">
    <vt:lpwstr/>
  </property>
</Properties>
</file>